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22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300" r:id="rId7"/>
    <p:sldId id="301" r:id="rId8"/>
    <p:sldId id="302" r:id="rId9"/>
    <p:sldId id="314" r:id="rId10"/>
    <p:sldId id="304" r:id="rId11"/>
    <p:sldId id="305" r:id="rId12"/>
    <p:sldId id="306" r:id="rId13"/>
    <p:sldId id="315" r:id="rId14"/>
    <p:sldId id="316" r:id="rId15"/>
    <p:sldId id="308" r:id="rId16"/>
    <p:sldId id="309" r:id="rId17"/>
    <p:sldId id="311" r:id="rId18"/>
    <p:sldId id="268" r:id="rId19"/>
    <p:sldId id="288" r:id="rId20"/>
  </p:sldIdLst>
  <p:sldSz cx="18288000" cy="10287000"/>
  <p:notesSz cx="6858000" cy="9144000"/>
  <p:embeddedFontLst>
    <p:embeddedFont>
      <p:font typeface="黑体" panose="02010609060101010101" charset="-122"/>
      <p:regular r:id="rId25"/>
    </p:embeddedFont>
    <p:embeddedFont>
      <p:font typeface="方正大黑简体" panose="02000000000000000000" charset="-122"/>
      <p:regular r:id="rId26"/>
    </p:embeddedFont>
    <p:embeddedFont>
      <p:font typeface="方正大黑体_GBK" panose="02010600010101010101" charset="-122"/>
      <p:regular r:id="rId27"/>
    </p:embeddedFont>
    <p:embeddedFont>
      <p:font typeface="Laurentian Bold" panose="0201060001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2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272"/>
    <a:srgbClr val="AF4172"/>
    <a:srgbClr val="950041"/>
    <a:srgbClr val="9D1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40"/>
        <p:guide pos="2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0.xml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1.jpeg"/><Relationship Id="rId1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jpeg"/><Relationship Id="rId1" Type="http://schemas.openxmlformats.org/officeDocument/2006/relationships/tags" Target="../tags/tag6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37.png"/><Relationship Id="rId7" Type="http://schemas.openxmlformats.org/officeDocument/2006/relationships/image" Target="../media/image9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.svg"/><Relationship Id="rId10" Type="http://schemas.openxmlformats.org/officeDocument/2006/relationships/image" Target="../media/image3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16.svg"/><Relationship Id="rId12" Type="http://schemas.openxmlformats.org/officeDocument/2006/relationships/image" Target="../media/image15.png"/><Relationship Id="rId11" Type="http://schemas.openxmlformats.org/officeDocument/2006/relationships/image" Target="../media/image14.svg"/><Relationship Id="rId10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1.jpe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9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.jpeg"/><Relationship Id="rId1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1.jpeg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7" y="-23557"/>
            <a:ext cx="18291175" cy="7887335"/>
          </a:xfrm>
          <a:custGeom>
            <a:avLst/>
            <a:gdLst>
              <a:gd name="connsiteX0" fmla="*/ 0 w 28805"/>
              <a:gd name="connsiteY0" fmla="*/ 45 h 12421"/>
              <a:gd name="connsiteX1" fmla="*/ 28805 w 28805"/>
              <a:gd name="connsiteY1" fmla="*/ 0 h 12421"/>
              <a:gd name="connsiteX2" fmla="*/ 28781 w 28805"/>
              <a:gd name="connsiteY2" fmla="*/ 12421 h 12421"/>
              <a:gd name="connsiteX3" fmla="*/ 15 w 28805"/>
              <a:gd name="connsiteY3" fmla="*/ 12401 h 12421"/>
              <a:gd name="connsiteX4" fmla="*/ 0 w 28805"/>
              <a:gd name="connsiteY4" fmla="*/ 45 h 1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5" h="12421">
                <a:moveTo>
                  <a:pt x="0" y="45"/>
                </a:moveTo>
                <a:lnTo>
                  <a:pt x="28805" y="0"/>
                </a:lnTo>
                <a:lnTo>
                  <a:pt x="28781" y="12421"/>
                </a:lnTo>
                <a:lnTo>
                  <a:pt x="15" y="12401"/>
                </a:lnTo>
                <a:lnTo>
                  <a:pt x="0" y="45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73355"/>
            <a:ext cx="18287365" cy="8044815"/>
          </a:xfrm>
          <a:custGeom>
            <a:avLst/>
            <a:gdLst/>
            <a:ahLst/>
            <a:cxnLst/>
            <a:rect l="l" t="t" r="r" b="b"/>
            <a:pathLst>
              <a:path w="19436458" h="14577344">
                <a:moveTo>
                  <a:pt x="0" y="0"/>
                </a:moveTo>
                <a:lnTo>
                  <a:pt x="19436458" y="0"/>
                </a:lnTo>
                <a:lnTo>
                  <a:pt x="19436458" y="14577344"/>
                </a:lnTo>
                <a:lnTo>
                  <a:pt x="0" y="1457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633864" y="1810430"/>
            <a:ext cx="6227055" cy="1994505"/>
            <a:chOff x="0" y="0"/>
            <a:chExt cx="8302740" cy="2659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400" cy="2659340"/>
            </a:xfrm>
            <a:custGeom>
              <a:avLst/>
              <a:gdLst/>
              <a:ahLst/>
              <a:cxnLst/>
              <a:rect l="l" t="t" r="r" b="b"/>
              <a:pathLst>
                <a:path w="2659400" h="2659340">
                  <a:moveTo>
                    <a:pt x="0" y="0"/>
                  </a:moveTo>
                  <a:lnTo>
                    <a:pt x="2659400" y="0"/>
                  </a:lnTo>
                  <a:lnTo>
                    <a:pt x="2659400" y="2659340"/>
                  </a:lnTo>
                  <a:lnTo>
                    <a:pt x="0" y="26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949" y="110922"/>
              <a:ext cx="5483791" cy="2395119"/>
            </a:xfrm>
            <a:custGeom>
              <a:avLst/>
              <a:gdLst/>
              <a:ahLst/>
              <a:cxnLst/>
              <a:rect l="l" t="t" r="r" b="b"/>
              <a:pathLst>
                <a:path w="5483791" h="2395119">
                  <a:moveTo>
                    <a:pt x="0" y="0"/>
                  </a:moveTo>
                  <a:lnTo>
                    <a:pt x="5483791" y="0"/>
                  </a:lnTo>
                  <a:lnTo>
                    <a:pt x="5483791" y="2395119"/>
                  </a:lnTo>
                  <a:lnTo>
                    <a:pt x="0" y="239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38862" y="1665713"/>
            <a:ext cx="9737250" cy="5903208"/>
          </a:xfrm>
          <a:custGeom>
            <a:avLst/>
            <a:gdLst/>
            <a:ahLst/>
            <a:cxnLst/>
            <a:rect l="l" t="t" r="r" b="b"/>
            <a:pathLst>
              <a:path w="9737250" h="5903208">
                <a:moveTo>
                  <a:pt x="0" y="0"/>
                </a:moveTo>
                <a:lnTo>
                  <a:pt x="9737250" y="0"/>
                </a:lnTo>
                <a:lnTo>
                  <a:pt x="9737250" y="5903208"/>
                </a:lnTo>
                <a:lnTo>
                  <a:pt x="0" y="5903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5" y="7572375"/>
            <a:ext cx="18287365" cy="2713990"/>
          </a:xfrm>
          <a:custGeom>
            <a:avLst/>
            <a:gdLst/>
            <a:ahLst/>
            <a:cxnLst/>
            <a:rect l="l" t="t" r="r" b="b"/>
            <a:pathLst>
              <a:path w="19898883" h="5173504">
                <a:moveTo>
                  <a:pt x="0" y="0"/>
                </a:moveTo>
                <a:lnTo>
                  <a:pt x="19898883" y="0"/>
                </a:lnTo>
                <a:lnTo>
                  <a:pt x="19898883" y="5173504"/>
                </a:lnTo>
                <a:lnTo>
                  <a:pt x="0" y="517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300" b="-113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8689" y="3924291"/>
            <a:ext cx="16087091" cy="155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0"/>
              </a:lnSpc>
            </a:pPr>
            <a:r>
              <a:rPr lang="zh-CN" altLang="en-US" sz="83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虚幻引擎5下的双模式ARPG系统</a:t>
            </a:r>
            <a:endParaRPr lang="zh-CN" altLang="en-US" sz="83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33177" y="8606761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答辩学生：小U荔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69778" y="8606761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指导老师：小U荔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2209882" y="8213943"/>
            <a:ext cx="3478529" cy="630807"/>
            <a:chOff x="0" y="0"/>
            <a:chExt cx="946809" cy="1716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6809" cy="171697"/>
            </a:xfrm>
            <a:custGeom>
              <a:avLst/>
              <a:gdLst/>
              <a:ahLst/>
              <a:cxnLst/>
              <a:rect l="l" t="t" r="r" b="b"/>
              <a:pathLst>
                <a:path w="946809" h="171697">
                  <a:moveTo>
                    <a:pt x="85849" y="0"/>
                  </a:moveTo>
                  <a:lnTo>
                    <a:pt x="860960" y="0"/>
                  </a:lnTo>
                  <a:cubicBezTo>
                    <a:pt x="908373" y="0"/>
                    <a:pt x="946809" y="38436"/>
                    <a:pt x="946809" y="85849"/>
                  </a:cubicBezTo>
                  <a:lnTo>
                    <a:pt x="946809" y="85849"/>
                  </a:lnTo>
                  <a:cubicBezTo>
                    <a:pt x="946809" y="108617"/>
                    <a:pt x="937764" y="130453"/>
                    <a:pt x="921664" y="146553"/>
                  </a:cubicBezTo>
                  <a:cubicBezTo>
                    <a:pt x="905565" y="162652"/>
                    <a:pt x="883729" y="171697"/>
                    <a:pt x="860960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46809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941375" y="8303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4" y="0"/>
                </a:lnTo>
                <a:lnTo>
                  <a:pt x="382734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768295" y="8291358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汇报人</a:t>
            </a: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：</a:t>
            </a: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杨皓翔</a:t>
            </a:r>
            <a:endParaRPr lang="zh-CN" alt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741767" y="8303268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35178" y="8291358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答辩学生：张小可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7086311" y="8191718"/>
            <a:ext cx="3478529" cy="630807"/>
            <a:chOff x="0" y="0"/>
            <a:chExt cx="946809" cy="1716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6809" cy="171697"/>
            </a:xfrm>
            <a:custGeom>
              <a:avLst/>
              <a:gdLst/>
              <a:ahLst/>
              <a:cxnLst/>
              <a:rect l="l" t="t" r="r" b="b"/>
              <a:pathLst>
                <a:path w="946809" h="171697">
                  <a:moveTo>
                    <a:pt x="85849" y="0"/>
                  </a:moveTo>
                  <a:lnTo>
                    <a:pt x="860960" y="0"/>
                  </a:lnTo>
                  <a:cubicBezTo>
                    <a:pt x="908373" y="0"/>
                    <a:pt x="946809" y="38436"/>
                    <a:pt x="946809" y="85849"/>
                  </a:cubicBezTo>
                  <a:lnTo>
                    <a:pt x="946809" y="85849"/>
                  </a:lnTo>
                  <a:cubicBezTo>
                    <a:pt x="946809" y="108617"/>
                    <a:pt x="937764" y="130453"/>
                    <a:pt x="921664" y="146553"/>
                  </a:cubicBezTo>
                  <a:cubicBezTo>
                    <a:pt x="905565" y="162652"/>
                    <a:pt x="883729" y="171697"/>
                    <a:pt x="860960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46809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619959" y="8312948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汇报人</a:t>
            </a: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：</a:t>
            </a: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文仁杰</a:t>
            </a:r>
            <a:endParaRPr lang="zh-CN" alt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grpSp>
        <p:nvGrpSpPr>
          <p:cNvPr id="10" name="Group 20"/>
          <p:cNvGrpSpPr/>
          <p:nvPr/>
        </p:nvGrpSpPr>
        <p:grpSpPr>
          <a:xfrm rot="0">
            <a:off x="11734511" y="8213943"/>
            <a:ext cx="3478529" cy="630807"/>
            <a:chOff x="0" y="0"/>
            <a:chExt cx="946809" cy="171697"/>
          </a:xfrm>
        </p:grpSpPr>
        <p:sp>
          <p:nvSpPr>
            <p:cNvPr id="25" name="Freeform 21"/>
            <p:cNvSpPr/>
            <p:nvPr/>
          </p:nvSpPr>
          <p:spPr>
            <a:xfrm>
              <a:off x="0" y="0"/>
              <a:ext cx="946809" cy="171697"/>
            </a:xfrm>
            <a:custGeom>
              <a:avLst/>
              <a:gdLst/>
              <a:ahLst/>
              <a:cxnLst/>
              <a:rect l="l" t="t" r="r" b="b"/>
              <a:pathLst>
                <a:path w="946809" h="171697">
                  <a:moveTo>
                    <a:pt x="85849" y="0"/>
                  </a:moveTo>
                  <a:lnTo>
                    <a:pt x="860960" y="0"/>
                  </a:lnTo>
                  <a:cubicBezTo>
                    <a:pt x="908373" y="0"/>
                    <a:pt x="946809" y="38436"/>
                    <a:pt x="946809" y="85849"/>
                  </a:cubicBezTo>
                  <a:lnTo>
                    <a:pt x="946809" y="85849"/>
                  </a:lnTo>
                  <a:cubicBezTo>
                    <a:pt x="946809" y="108617"/>
                    <a:pt x="937764" y="130453"/>
                    <a:pt x="921664" y="146553"/>
                  </a:cubicBezTo>
                  <a:cubicBezTo>
                    <a:pt x="905565" y="162652"/>
                    <a:pt x="883729" y="171697"/>
                    <a:pt x="860960" y="171697"/>
                  </a:cubicBezTo>
                  <a:lnTo>
                    <a:pt x="85849" y="171697"/>
                  </a:lnTo>
                  <a:cubicBezTo>
                    <a:pt x="38436" y="171697"/>
                    <a:pt x="0" y="133261"/>
                    <a:pt x="0" y="85849"/>
                  </a:cubicBezTo>
                  <a:lnTo>
                    <a:pt x="0" y="85849"/>
                  </a:lnTo>
                  <a:cubicBezTo>
                    <a:pt x="0" y="38436"/>
                    <a:pt x="38436" y="0"/>
                    <a:pt x="85849" y="0"/>
                  </a:cubicBez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6" name="TextBox 22"/>
            <p:cNvSpPr txBox="1"/>
            <p:nvPr/>
          </p:nvSpPr>
          <p:spPr>
            <a:xfrm>
              <a:off x="0" y="-47625"/>
              <a:ext cx="946809" cy="21932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21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33" name="TextBox 24"/>
          <p:cNvSpPr txBox="1"/>
          <p:nvPr/>
        </p:nvSpPr>
        <p:spPr>
          <a:xfrm>
            <a:off x="12268159" y="8303423"/>
            <a:ext cx="2409840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05"/>
              </a:lnSpc>
            </a:pP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汇报人</a:t>
            </a: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：</a:t>
            </a:r>
            <a:r>
              <a:rPr lang="zh-CN" alt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梁智炜</a:t>
            </a:r>
            <a:endParaRPr lang="zh-CN" alt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3"/>
            </p:custDataLst>
          </p:nvPr>
        </p:nvGrpSpPr>
        <p:grpSpPr>
          <a:xfrm rot="0">
            <a:off x="1600200" y="2150110"/>
            <a:ext cx="2552065" cy="61341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1548130" y="2133600"/>
            <a:ext cx="231013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系统架构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图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1930" y="9525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系统架构与结构设计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238500"/>
            <a:ext cx="11642090" cy="5755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2857500"/>
            <a:ext cx="4716145" cy="6310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分层结构（4 层）：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1.表现层：动画系统、UI 系统、音效系统、输入系统——负责输入采集与画面/音频反馈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2.业务逻辑层：能力系统、属性管理、战斗类型切换、动画与能力同步、战斗场景管理、网络同步——负责战斗规则与核心运行逻辑。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3.数据层：属性数据、能力配置数据、战斗规则数据——以 DataAsset/Config 为主，提供数据驱动的配置来源。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4.基础设施层：UE5 网络框架、事件系统、内存管理、日志、安全/反作弊支撑——提供网络、事件、运行支撑与安全能力。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641985" y="3037205"/>
            <a:ext cx="7920990" cy="22599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Boundary（边界类：与外部交互/界面/输入）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1.InputHandler：输入采集与输入状态管理；向控制层发出操作请求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2.CombatUI：战斗界面显示（血条/体力/棍势/战斗类型指示等）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1676400" y="2214880"/>
            <a:ext cx="2552065" cy="61341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1600200" y="2237105"/>
            <a:ext cx="231013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识别分析类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1930" y="9525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系统架构与结构设计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sp>
        <p:nvSpPr>
          <p:cNvPr id="3" name="TextBox 11"/>
          <p:cNvSpPr txBox="1"/>
          <p:nvPr>
            <p:custDataLst>
              <p:tags r:id="rId7"/>
            </p:custDataLst>
          </p:nvPr>
        </p:nvSpPr>
        <p:spPr>
          <a:xfrm>
            <a:off x="838200" y="6667500"/>
            <a:ext cx="7920990" cy="22599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Control（控制类：用例流程编排/业务控制）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1.CombatTypeSwitcher：切换战斗类型流程控制（校验条件、应用效果、驱动角色变化）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2.AttackController：攻击流程控制（处理攻击输入、触发攻击、命中回调、驱动更新）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2705100"/>
            <a:ext cx="5707380" cy="2513330"/>
          </a:xfrm>
          <a:prstGeom prst="rect">
            <a:avLst/>
          </a:prstGeom>
        </p:spPr>
      </p:pic>
      <p:pic>
        <p:nvPicPr>
          <p:cNvPr id="1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6591300"/>
            <a:ext cx="5645785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381000" y="2059305"/>
            <a:ext cx="7920990" cy="22599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Entity（实体类：业务核心信息与规则承载）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1.Character：角色实体（属性、能力、动画、状态）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2.CombatType：战斗类型（可用能力、切换效果、切换动画）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3.Ability：能力/技能（消耗、冷却、动画、效果列表）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4.AttributeSet：属性集（血量/体力/棍势/攻防等）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5.Animation：动画实体（蒙太奇资源、通知）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6.CombatScene：战斗场景（资源、出生点、敌人配置）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7.CombatRule：战斗规则（胜负条件、时间限制等）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8.BattleState：战斗状态快照（角色状态映射、场景状态、时间戳）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9.NetworkPacket：网络包（同步/事件/请求的数据承载）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381000" y="1283970"/>
            <a:ext cx="2552065" cy="61341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502285" y="1333500"/>
            <a:ext cx="231013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识别分析类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8600" y="114300"/>
            <a:ext cx="8072120" cy="2262505"/>
            <a:chOff x="-758" y="-300"/>
            <a:chExt cx="12712" cy="3563"/>
          </a:xfrm>
        </p:grpSpPr>
        <p:sp>
          <p:nvSpPr>
            <p:cNvPr id="34" name="TextBox 3"/>
            <p:cNvSpPr txBox="1"/>
            <p:nvPr/>
          </p:nvSpPr>
          <p:spPr>
            <a:xfrm>
              <a:off x="-758" y="-30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系统架构与结构设计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sp>
        <p:nvSpPr>
          <p:cNvPr id="3" name="TextBox 11"/>
          <p:cNvSpPr txBox="1"/>
          <p:nvPr>
            <p:custDataLst>
              <p:tags r:id="rId7"/>
            </p:custDataLst>
          </p:nvPr>
        </p:nvSpPr>
        <p:spPr>
          <a:xfrm>
            <a:off x="5181600" y="8267700"/>
            <a:ext cx="5128895" cy="1182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layer 之间关系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1485900"/>
            <a:ext cx="7769860" cy="4708525"/>
          </a:xfrm>
          <a:prstGeom prst="rect">
            <a:avLst/>
          </a:prstGeom>
        </p:spPr>
      </p:pic>
      <p:pic>
        <p:nvPicPr>
          <p:cNvPr id="17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7429500"/>
            <a:ext cx="8132445" cy="2523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方正大黑体_GBK" panose="02010600010101010101" charset="-122"/>
              </a:rPr>
              <a:t>动态行为建模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方正大黑体_GBK" panose="02010600010101010101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304800" y="2212340"/>
            <a:ext cx="8735060" cy="66662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以“使用基础攻击能力”用例为例，从玩家输入到伤害结算的完整流程：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 玩家输入基础攻击指令（鼠标左键）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 系统检查角色是否满足攻击条件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 系统激活基础攻击能力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4. 系统消耗相应的体力值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5. 系统播放基础攻击动画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6. 系统在动画关键帧触发命中检测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7. 若命中目标，系统计算伤害值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8. 系统应用伤害到目标角色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9. 系统增加角色的棍势值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10. 用例结束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简单来说：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“基础攻击的动态行为体现：输入驱动 → 能力激活→ 动画关键帧回调 → 命中检测 → 伤害/效果结算（UC-→ 棍势与网络同步”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457200" y="1513840"/>
            <a:ext cx="2552065" cy="61341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457200" y="1485900"/>
            <a:ext cx="231013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核心用例实现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4800" y="2667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动态行为建模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932035" y="2155825"/>
            <a:ext cx="7642860" cy="6681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而“蓄力攻击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”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的完整流程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如下：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1. 玩家输入蓄力攻击指令（长按鼠标Y）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2. 系统检查角色是否满足蓄力条件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3. 系统激活蓄力攻击能力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4. 系统进入蓄力状态，播放蓄力动画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5. 系统根据蓄力时间增加棍势等级（最多4级）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6. 玩家释放按键，系统执行蓄力攻击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7. 系统播放蓄力攻击动画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8. 系统在动画关键帧触发命中检测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9. 若命中目标，系统计算伤害值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10. 系统应用伤害到目标角色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11. 系统消耗角色的棍势值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12. 用例结束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蓄力攻击比基础攻击多了一个‘Charging 循环段’，该循环本质上是 UC-006（棍势积累）的运行时表现；释放后进入 UC-007（伤害）与 UC-013（效果）的结算链路，并由 UC-010 同步到多人环境。”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71930" y="9525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数据模型展示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23415"/>
            <a:ext cx="14253845" cy="821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-127000" y="-495300"/>
            <a:ext cx="18415000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545465" y="958215"/>
            <a:ext cx="15872460" cy="8204835"/>
            <a:chOff x="0" y="0"/>
            <a:chExt cx="4087674" cy="16617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87674" cy="1661705"/>
            </a:xfrm>
            <a:custGeom>
              <a:avLst/>
              <a:gdLst/>
              <a:ahLst/>
              <a:cxnLst/>
              <a:rect l="l" t="t" r="r" b="b"/>
              <a:pathLst>
                <a:path w="4087674" h="1661705">
                  <a:moveTo>
                    <a:pt x="0" y="0"/>
                  </a:moveTo>
                  <a:lnTo>
                    <a:pt x="4087674" y="0"/>
                  </a:lnTo>
                  <a:lnTo>
                    <a:pt x="4087674" y="1661705"/>
                  </a:lnTo>
                  <a:lnTo>
                    <a:pt x="0" y="1661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087674" cy="1699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5658485" y="640080"/>
            <a:ext cx="6002655" cy="720090"/>
            <a:chOff x="0" y="0"/>
            <a:chExt cx="846021" cy="161622"/>
          </a:xfrm>
          <a:solidFill>
            <a:srgbClr val="950041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6021" cy="161622"/>
            </a:xfrm>
            <a:custGeom>
              <a:avLst/>
              <a:gdLst/>
              <a:ahLst/>
              <a:cxnLst/>
              <a:rect l="l" t="t" r="r" b="b"/>
              <a:pathLst>
                <a:path w="846021" h="161622">
                  <a:moveTo>
                    <a:pt x="0" y="0"/>
                  </a:moveTo>
                  <a:lnTo>
                    <a:pt x="846021" y="0"/>
                  </a:lnTo>
                  <a:lnTo>
                    <a:pt x="846021" y="161622"/>
                  </a:lnTo>
                  <a:lnTo>
                    <a:pt x="0" y="16162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46021" cy="19972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715000" y="342900"/>
            <a:ext cx="5768340" cy="115824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ctr" fontAlgn="ctr">
              <a:lnSpc>
                <a:spcPct val="100000"/>
              </a:lnSpc>
            </a:pPr>
            <a:r>
              <a:rPr lang="en-US" sz="6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05总结</a:t>
            </a:r>
            <a:r>
              <a:rPr lang="zh-CN" altLang="en-US" sz="6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与反思</a:t>
            </a:r>
            <a:endParaRPr lang="zh-CN" altLang="en-US" sz="60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0355" y="1744345"/>
            <a:ext cx="13853160" cy="6362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通过本次系统分析与设计，完成了对BM战斗系统的完整建模过程，核心能力与设计方法收获如下：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核心能力提升</a:t>
            </a:r>
            <a:endParaRPr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1.面向对象分析设计能力：掌握了从需求到设计的完整流程，包括用例驱动分析、分析类识别、架构设计等关键环节。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2.UML建模技能：熟练运用用例图、类图、顺序图等建模工具，构建逻辑清晰、层级分明的系统模型。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3.数据库设计能力：理解类与表之间的映射关系及设计原则，掌握关系型数据库的表结构设计、索引优化及性能考量方法。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4.系统架构设计能力：学会设计合理的系统架构和分层结构，涵盖基于UE5 GAS的战斗系统架构、多人同步机制及模块化设计。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关键设计方法应用</a:t>
            </a:r>
            <a:endParaRPr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1.用例驱动需求分析：从核心用例出发，逐步分解复杂战斗机制，确保需求覆盖的完整性与准确性，为后续设计奠定坚实基础。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2.类图实现领域建模：精准识别实体类、控制类和边界类，构建清晰的领域模型及类关系图，明确系统核心逻辑关联。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sz="2400">
                <a:solidFill>
                  <a:srgbClr val="1E1E1E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3.多层架构实现关注点分离：设计表现层、业务逻辑层、数据层的分层架构，有效实现关注点分离，显著提升系统的可维护性与扩展性。</a:t>
            </a:r>
            <a:endParaRPr sz="2400">
              <a:solidFill>
                <a:srgbClr val="1E1E1E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73796" y="-51591"/>
            <a:ext cx="18370550" cy="9081136"/>
            <a:chOff x="-1642" y="80"/>
            <a:chExt cx="9499105" cy="4695704"/>
          </a:xfrm>
        </p:grpSpPr>
        <p:sp>
          <p:nvSpPr>
            <p:cNvPr id="4" name="Freeform 4"/>
            <p:cNvSpPr/>
            <p:nvPr/>
          </p:nvSpPr>
          <p:spPr>
            <a:xfrm flipV="1">
              <a:off x="-1642" y="80"/>
              <a:ext cx="9499105" cy="4695704"/>
            </a:xfrm>
            <a:custGeom>
              <a:avLst/>
              <a:gdLst>
                <a:gd name="connsiteX0" fmla="*/ 14405 w 28930"/>
                <a:gd name="connsiteY0" fmla="*/ 14301 h 14301"/>
                <a:gd name="connsiteX1" fmla="*/ 5 w 28930"/>
                <a:gd name="connsiteY1" fmla="*/ 9412 h 14301"/>
                <a:gd name="connsiteX2" fmla="*/ 0 w 28930"/>
                <a:gd name="connsiteY2" fmla="*/ 101 h 14301"/>
                <a:gd name="connsiteX3" fmla="*/ 14786 w 28930"/>
                <a:gd name="connsiteY3" fmla="*/ 68 h 14301"/>
                <a:gd name="connsiteX4" fmla="*/ 28930 w 28930"/>
                <a:gd name="connsiteY4" fmla="*/ 0 h 14301"/>
                <a:gd name="connsiteX5" fmla="*/ 28805 w 28930"/>
                <a:gd name="connsiteY5" fmla="*/ 9412 h 14301"/>
                <a:gd name="connsiteX6" fmla="*/ 14405 w 28930"/>
                <a:gd name="connsiteY6" fmla="*/ 14301 h 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30" h="14301">
                  <a:moveTo>
                    <a:pt x="14405" y="14301"/>
                  </a:moveTo>
                  <a:lnTo>
                    <a:pt x="5" y="9412"/>
                  </a:lnTo>
                  <a:lnTo>
                    <a:pt x="0" y="101"/>
                  </a:lnTo>
                  <a:lnTo>
                    <a:pt x="14786" y="68"/>
                  </a:lnTo>
                  <a:lnTo>
                    <a:pt x="28930" y="0"/>
                  </a:lnTo>
                  <a:lnTo>
                    <a:pt x="28805" y="9412"/>
                  </a:lnTo>
                  <a:lnTo>
                    <a:pt x="14405" y="14301"/>
                  </a:lnTo>
                  <a:close/>
                </a:path>
              </a:pathLst>
            </a:custGeom>
            <a:blipFill>
              <a:blip r:embed="rId1">
                <a:alphaModFix amt="50000"/>
              </a:blip>
              <a:stretch>
                <a:fillRect l="-8070" r="-807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75566" y="-60838"/>
            <a:ext cx="18369915" cy="9150986"/>
            <a:chOff x="-3251" y="0"/>
            <a:chExt cx="9406177" cy="4685694"/>
          </a:xfrm>
        </p:grpSpPr>
        <p:sp>
          <p:nvSpPr>
            <p:cNvPr id="6" name="Freeform 6"/>
            <p:cNvSpPr/>
            <p:nvPr/>
          </p:nvSpPr>
          <p:spPr>
            <a:xfrm>
              <a:off x="-3251" y="0"/>
              <a:ext cx="9406177" cy="4685694"/>
            </a:xfrm>
            <a:custGeom>
              <a:avLst/>
              <a:gdLst>
                <a:gd name="connsiteX0" fmla="*/ 14552 w 28929"/>
                <a:gd name="connsiteY0" fmla="*/ 0 h 14411"/>
                <a:gd name="connsiteX1" fmla="*/ 10 w 28929"/>
                <a:gd name="connsiteY1" fmla="*/ 4937 h 14411"/>
                <a:gd name="connsiteX2" fmla="*/ 0 w 28929"/>
                <a:gd name="connsiteY2" fmla="*/ 14344 h 14411"/>
                <a:gd name="connsiteX3" fmla="*/ 14482 w 28929"/>
                <a:gd name="connsiteY3" fmla="*/ 14377 h 14411"/>
                <a:gd name="connsiteX4" fmla="*/ 28929 w 28929"/>
                <a:gd name="connsiteY4" fmla="*/ 14411 h 14411"/>
                <a:gd name="connsiteX5" fmla="*/ 28782 w 28929"/>
                <a:gd name="connsiteY5" fmla="*/ 4997 h 14411"/>
                <a:gd name="connsiteX6" fmla="*/ 14552 w 28929"/>
                <a:gd name="connsiteY6" fmla="*/ 0 h 1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29" h="14411">
                  <a:moveTo>
                    <a:pt x="14552" y="0"/>
                  </a:moveTo>
                  <a:lnTo>
                    <a:pt x="10" y="4937"/>
                  </a:lnTo>
                  <a:lnTo>
                    <a:pt x="0" y="14344"/>
                  </a:lnTo>
                  <a:lnTo>
                    <a:pt x="14482" y="14377"/>
                  </a:lnTo>
                  <a:lnTo>
                    <a:pt x="28929" y="14411"/>
                  </a:lnTo>
                  <a:lnTo>
                    <a:pt x="28782" y="4997"/>
                  </a:lnTo>
                  <a:lnTo>
                    <a:pt x="14552" y="0"/>
                  </a:lnTo>
                  <a:close/>
                </a:path>
              </a:pathLst>
            </a:custGeom>
            <a:solidFill>
              <a:srgbClr val="950041">
                <a:alpha val="73725"/>
              </a:srgbClr>
            </a:solidFill>
            <a:ln w="12700">
              <a:noFill/>
            </a:ln>
          </p:spPr>
        </p:sp>
      </p:grpSp>
      <p:grpSp>
        <p:nvGrpSpPr>
          <p:cNvPr id="7" name="Group 7"/>
          <p:cNvGrpSpPr/>
          <p:nvPr/>
        </p:nvGrpSpPr>
        <p:grpSpPr>
          <a:xfrm rot="0">
            <a:off x="8058266" y="7651134"/>
            <a:ext cx="2182625" cy="218262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405145" y="8294055"/>
            <a:ext cx="1390364" cy="896784"/>
          </a:xfrm>
          <a:custGeom>
            <a:avLst/>
            <a:gdLst/>
            <a:ahLst/>
            <a:cxnLst/>
            <a:rect l="l" t="t" r="r" b="b"/>
            <a:pathLst>
              <a:path w="1390364" h="896784">
                <a:moveTo>
                  <a:pt x="0" y="0"/>
                </a:moveTo>
                <a:lnTo>
                  <a:pt x="1390364" y="0"/>
                </a:lnTo>
                <a:lnTo>
                  <a:pt x="1390364" y="896784"/>
                </a:lnTo>
                <a:lnTo>
                  <a:pt x="0" y="89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454674" y="3674333"/>
            <a:ext cx="19208505" cy="411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60"/>
              </a:lnSpc>
            </a:pPr>
            <a:r>
              <a:rPr lang="zh-CN" altLang="en-US" sz="1147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感谢倾听！</a:t>
            </a:r>
            <a:endParaRPr lang="en-US" sz="1147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ctr">
              <a:lnSpc>
                <a:spcPts val="16060"/>
              </a:lnSpc>
            </a:pPr>
            <a:endParaRPr>
              <a:latin typeface="方正大黑简体" panose="02000000000000000000" charset="-122"/>
              <a:ea typeface="方正大黑简体" panose="020000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267955" y="7866399"/>
            <a:ext cx="1752090" cy="1752097"/>
          </a:xfrm>
          <a:custGeom>
            <a:avLst/>
            <a:gdLst/>
            <a:ahLst/>
            <a:cxnLst/>
            <a:rect l="l" t="t" r="r" b="b"/>
            <a:pathLst>
              <a:path w="1752090" h="1752097">
                <a:moveTo>
                  <a:pt x="0" y="0"/>
                </a:moveTo>
                <a:lnTo>
                  <a:pt x="1752090" y="0"/>
                </a:lnTo>
                <a:lnTo>
                  <a:pt x="1752090" y="1752096"/>
                </a:lnTo>
                <a:lnTo>
                  <a:pt x="0" y="175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2332" y="6055213"/>
            <a:ext cx="12443337" cy="22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"/>
              </a:lnSpc>
            </a:pPr>
            <a:r>
              <a:rPr lang="en-US" sz="1530" spc="768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GRADUATION DEFENSE PROPOSAL REPORT COMMON TEMPLATE</a:t>
            </a:r>
            <a:endParaRPr lang="en-US" sz="1530" spc="768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275455" y="1104900"/>
            <a:ext cx="9667240" cy="5902960"/>
          </a:xfrm>
          <a:custGeom>
            <a:avLst/>
            <a:gdLst/>
            <a:ahLst/>
            <a:cxnLst/>
            <a:rect l="l" t="t" r="r" b="b"/>
            <a:pathLst>
              <a:path w="9737250" h="5903208">
                <a:moveTo>
                  <a:pt x="0" y="0"/>
                </a:moveTo>
                <a:lnTo>
                  <a:pt x="9737250" y="0"/>
                </a:lnTo>
                <a:lnTo>
                  <a:pt x="9737250" y="5903208"/>
                </a:lnTo>
                <a:lnTo>
                  <a:pt x="0" y="59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04660" y="2076450"/>
            <a:ext cx="4293870" cy="1470025"/>
            <a:chOff x="0" y="0"/>
            <a:chExt cx="8302740" cy="2659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9400" cy="2659340"/>
            </a:xfrm>
            <a:custGeom>
              <a:avLst/>
              <a:gdLst/>
              <a:ahLst/>
              <a:cxnLst/>
              <a:rect l="l" t="t" r="r" b="b"/>
              <a:pathLst>
                <a:path w="2659400" h="2659340">
                  <a:moveTo>
                    <a:pt x="0" y="0"/>
                  </a:moveTo>
                  <a:lnTo>
                    <a:pt x="2659400" y="0"/>
                  </a:lnTo>
                  <a:lnTo>
                    <a:pt x="2659400" y="2659340"/>
                  </a:lnTo>
                  <a:lnTo>
                    <a:pt x="0" y="26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818949" y="110922"/>
              <a:ext cx="5483791" cy="2395119"/>
            </a:xfrm>
            <a:custGeom>
              <a:avLst/>
              <a:gdLst/>
              <a:ahLst/>
              <a:cxnLst/>
              <a:rect l="l" t="t" r="r" b="b"/>
              <a:pathLst>
                <a:path w="5483791" h="2395119">
                  <a:moveTo>
                    <a:pt x="0" y="0"/>
                  </a:moveTo>
                  <a:lnTo>
                    <a:pt x="5483791" y="0"/>
                  </a:lnTo>
                  <a:lnTo>
                    <a:pt x="5483791" y="2395119"/>
                  </a:lnTo>
                  <a:lnTo>
                    <a:pt x="0" y="239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4483080" y="8223250"/>
            <a:ext cx="2409825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生：</a:t>
            </a:r>
            <a:r>
              <a:rPr lang="zh-CN" altLang="en-US" sz="222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方正大黑简体" panose="02000000000000000000" charset="-122"/>
                <a:sym typeface="思源黑体 1" panose="020B0500000000000000" charset="-122"/>
              </a:rPr>
              <a:t>张恩实</a:t>
            </a:r>
            <a:endParaRPr lang="zh-CN" altLang="en-US" sz="222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80" y="38100"/>
            <a:ext cx="18231485" cy="10284460"/>
          </a:xfrm>
          <a:custGeom>
            <a:avLst/>
            <a:gdLst/>
            <a:ahLst/>
            <a:cxnLst/>
            <a:rect l="l" t="t" r="r" b="b"/>
            <a:pathLst>
              <a:path w="18482973" h="10697020">
                <a:moveTo>
                  <a:pt x="0" y="0"/>
                </a:moveTo>
                <a:lnTo>
                  <a:pt x="18482972" y="0"/>
                </a:lnTo>
                <a:lnTo>
                  <a:pt x="18482972" y="10697020"/>
                </a:lnTo>
                <a:lnTo>
                  <a:pt x="0" y="106970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4050665"/>
            <a:chOff x="0" y="0"/>
            <a:chExt cx="4816593" cy="1058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58749"/>
            </a:xfrm>
            <a:custGeom>
              <a:avLst/>
              <a:gdLst/>
              <a:ahLst/>
              <a:cxnLst/>
              <a:rect l="l" t="t" r="r" b="b"/>
              <a:pathLst>
                <a:path w="4816592" h="1058749">
                  <a:moveTo>
                    <a:pt x="0" y="0"/>
                  </a:moveTo>
                  <a:lnTo>
                    <a:pt x="4816592" y="0"/>
                  </a:lnTo>
                  <a:lnTo>
                    <a:pt x="4816592" y="1058749"/>
                  </a:lnTo>
                  <a:lnTo>
                    <a:pt x="0" y="1058749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10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2384930" y="5633344"/>
            <a:ext cx="845188" cy="845188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4"/>
            </p:custDataLst>
          </p:nvPr>
        </p:nvGrpSpPr>
        <p:grpSpPr>
          <a:xfrm rot="0">
            <a:off x="2384930" y="7531487"/>
            <a:ext cx="845188" cy="845188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 rot="0">
            <a:off x="10246117" y="5633344"/>
            <a:ext cx="845188" cy="845188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8"/>
            </p:custDataLst>
          </p:nvPr>
        </p:nvGrpSpPr>
        <p:grpSpPr>
          <a:xfrm rot="0">
            <a:off x="10246117" y="7531487"/>
            <a:ext cx="845188" cy="845188"/>
            <a:chOff x="0" y="0"/>
            <a:chExt cx="812800" cy="812800"/>
          </a:xfrm>
        </p:grpSpPr>
        <p:sp>
          <p:nvSpPr>
            <p:cNvPr id="16" name="Freeform 16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26740" y="838503"/>
            <a:ext cx="2403378" cy="2403387"/>
          </a:xfrm>
          <a:custGeom>
            <a:avLst/>
            <a:gdLst/>
            <a:ahLst/>
            <a:cxnLst/>
            <a:rect l="l" t="t" r="r" b="b"/>
            <a:pathLst>
              <a:path w="2403378" h="2403387">
                <a:moveTo>
                  <a:pt x="0" y="0"/>
                </a:moveTo>
                <a:lnTo>
                  <a:pt x="2403378" y="0"/>
                </a:lnTo>
                <a:lnTo>
                  <a:pt x="2403378" y="2403388"/>
                </a:lnTo>
                <a:lnTo>
                  <a:pt x="0" y="2403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012837" y="-64634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73943" y="2551410"/>
            <a:ext cx="5672174" cy="126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5"/>
              </a:lnSpc>
            </a:pPr>
            <a:r>
              <a:rPr lang="en-US" sz="776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CONTENTS</a:t>
            </a:r>
            <a:endParaRPr lang="en-US" sz="776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87308" y="756785"/>
            <a:ext cx="3615532" cy="176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5"/>
              </a:lnSpc>
            </a:pPr>
            <a:r>
              <a:rPr lang="en-US" sz="1165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目录</a:t>
            </a:r>
            <a:endParaRPr lang="en-US" sz="1165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4"/>
            </p:custDataLst>
          </p:nvPr>
        </p:nvSpPr>
        <p:spPr>
          <a:xfrm>
            <a:off x="3641171" y="5526541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项目背景与选题意义</a:t>
            </a:r>
            <a:endParaRPr lang="zh-CN" altLang="en-US" sz="36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15"/>
            </p:custDataLst>
          </p:nvPr>
        </p:nvSpPr>
        <p:spPr>
          <a:xfrm>
            <a:off x="2385060" y="5633085"/>
            <a:ext cx="863600" cy="845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 fontAlgn="ctr">
              <a:lnSpc>
                <a:spcPct val="110000"/>
              </a:lnSpc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16"/>
            </p:custDataLst>
          </p:nvPr>
        </p:nvSpPr>
        <p:spPr>
          <a:xfrm>
            <a:off x="11536651" y="5526541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核心需求分析</a:t>
            </a:r>
            <a:endParaRPr lang="zh-CN" altLang="en-US" sz="36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7"/>
            </p:custDataLst>
          </p:nvPr>
        </p:nvSpPr>
        <p:spPr>
          <a:xfrm>
            <a:off x="3641171" y="7415159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  <a:buClrTx/>
              <a:buSzTx/>
              <a:buFontTx/>
            </a:pP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系统架构与结构设计</a:t>
            </a:r>
            <a:endParaRPr lang="zh-CN" altLang="en-US" sz="36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18"/>
            </p:custDataLst>
          </p:nvPr>
        </p:nvSpPr>
        <p:spPr>
          <a:xfrm>
            <a:off x="11536651" y="7415159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动态行为建模</a:t>
            </a:r>
            <a:endParaRPr lang="zh-CN" altLang="en-US" sz="36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9"/>
            </p:custDataLst>
          </p:nvPr>
        </p:nvSpPr>
        <p:spPr>
          <a:xfrm>
            <a:off x="2384930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20"/>
            </p:custDataLst>
          </p:nvPr>
        </p:nvSpPr>
        <p:spPr>
          <a:xfrm>
            <a:off x="10246117" y="5667415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21"/>
            </p:custDataLst>
          </p:nvPr>
        </p:nvSpPr>
        <p:spPr>
          <a:xfrm>
            <a:off x="10246117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23" name="Group 15"/>
          <p:cNvGrpSpPr/>
          <p:nvPr>
            <p:custDataLst>
              <p:tags r:id="rId22"/>
            </p:custDataLst>
          </p:nvPr>
        </p:nvGrpSpPr>
        <p:grpSpPr>
          <a:xfrm rot="0">
            <a:off x="2361957" y="8983097"/>
            <a:ext cx="845188" cy="845188"/>
            <a:chOff x="0" y="0"/>
            <a:chExt cx="812800" cy="812800"/>
          </a:xfrm>
        </p:grpSpPr>
        <p:sp>
          <p:nvSpPr>
            <p:cNvPr id="26" name="Freeform 16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28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0" name="TextBox 33"/>
          <p:cNvSpPr txBox="1"/>
          <p:nvPr>
            <p:custDataLst>
              <p:tags r:id="rId24"/>
            </p:custDataLst>
          </p:nvPr>
        </p:nvSpPr>
        <p:spPr>
          <a:xfrm>
            <a:off x="2384817" y="904764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05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4" name="TextBox 29"/>
          <p:cNvSpPr txBox="1"/>
          <p:nvPr>
            <p:custDataLst>
              <p:tags r:id="rId25"/>
            </p:custDataLst>
          </p:nvPr>
        </p:nvSpPr>
        <p:spPr>
          <a:xfrm>
            <a:off x="3657571" y="9057904"/>
            <a:ext cx="446166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5280"/>
              </a:lnSpc>
            </a:pP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总结与</a:t>
            </a:r>
            <a:r>
              <a:rPr lang="zh-CN" altLang="en-US" sz="36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反思</a:t>
            </a:r>
            <a:endParaRPr lang="zh-CN" altLang="en-US" sz="36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218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41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项目背景与选题意义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lvl="0" algn="l">
              <a:lnSpc>
                <a:spcPts val="10835"/>
              </a:lnSpc>
              <a:buClrTx/>
              <a:buSzTx/>
              <a:buFontTx/>
            </a:pP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方正大黑体_GBK" panose="02010600010101010101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1371381" y="3162516"/>
            <a:ext cx="6941080" cy="402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项目背景，近年ARPG市场持续增长，2026年全球规模预计达120亿美元，玩家对战斗系统的流畅度与深度需求日益提升，而传统战斗系统存在明显短板，难以适配现代玩家需求。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  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技术上，UE5 GAS需扩展优化，动作捕捉技术保障战斗流畅性，成熟的跨平台工具也降低了开发门槛；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市场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上，玩家渴求独特有策略的战斗体验，开发者需灵活框架以控制成本，跨平台则对战斗系统的性能与兼容性提出更高要求。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1447581" y="2280246"/>
            <a:ext cx="2219681" cy="61366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1472025" y="2267089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项目背景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7"/>
            </p:custDataLst>
          </p:nvPr>
        </p:nvSpPr>
        <p:spPr>
          <a:xfrm>
            <a:off x="9829581" y="3543355"/>
            <a:ext cx="6941080" cy="256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BM战斗系统 是基于UE5 Gameplay Ability System (GAS) 构建的动作角色扮演游戏战斗框架，其核心目标是提供流畅、深度和多样化的战斗体验 。系统定位为游戏核心玩法模块，负责处理所有与战斗相关的逻辑，包括能力管理、战斗类型切换、属性计算、蓄力机制以及动画同步等，旨在支持玩家根据不同场景和敌人类型灵活切换战斗策略。</a:t>
            </a:r>
            <a:endParaRPr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7" name="Group 17"/>
          <p:cNvGrpSpPr/>
          <p:nvPr>
            <p:custDataLst>
              <p:tags r:id="rId8"/>
            </p:custDataLst>
          </p:nvPr>
        </p:nvGrpSpPr>
        <p:grpSpPr>
          <a:xfrm rot="0">
            <a:off x="9905781" y="2114351"/>
            <a:ext cx="2219681" cy="613660"/>
            <a:chOff x="0" y="0"/>
            <a:chExt cx="584607" cy="161622"/>
          </a:xfrm>
        </p:grpSpPr>
        <p:sp>
          <p:nvSpPr>
            <p:cNvPr id="18" name="Freeform 18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0" name="TextBox 20"/>
          <p:cNvSpPr txBox="1"/>
          <p:nvPr>
            <p:custDataLst>
              <p:tags r:id="rId10"/>
            </p:custDataLst>
          </p:nvPr>
        </p:nvSpPr>
        <p:spPr>
          <a:xfrm>
            <a:off x="9829895" y="2101193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选题意义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1930" y="9525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项目背景与选题意义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277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方正大黑体_GBK" panose="02010600010101010101" charset="-122"/>
              </a:rPr>
              <a:t>核心需求分析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方正大黑体_GBK" panose="02010600010101010101" charset="-122"/>
            </a:endParaRPr>
          </a:p>
          <a:p>
            <a:pPr lvl="0" algn="l">
              <a:lnSpc>
                <a:spcPts val="10835"/>
              </a:lnSpc>
              <a:buClrTx/>
              <a:buSzTx/>
              <a:buFontTx/>
            </a:pP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方正大黑体_GBK" panose="02010600010101010101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0" y="-3810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3"/>
            </p:custDataLst>
          </p:nvPr>
        </p:nvGrpSpPr>
        <p:grpSpPr>
          <a:xfrm rot="0">
            <a:off x="609600" y="1518285"/>
            <a:ext cx="3070225" cy="61341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609600" y="1485900"/>
            <a:ext cx="294449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需求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模型总</a:t>
            </a: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览：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09270" y="379095"/>
            <a:ext cx="8072120" cy="2033905"/>
            <a:chOff x="-278" y="60"/>
            <a:chExt cx="12712" cy="3203"/>
          </a:xfrm>
        </p:grpSpPr>
        <p:sp>
          <p:nvSpPr>
            <p:cNvPr id="34" name="TextBox 3"/>
            <p:cNvSpPr txBox="1"/>
            <p:nvPr/>
          </p:nvSpPr>
          <p:spPr>
            <a:xfrm>
              <a:off x="-278" y="6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核心需求分析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333500"/>
            <a:ext cx="10165080" cy="9002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62865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1621571" y="3791166"/>
            <a:ext cx="6941080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如右图所示，系统主要服务于五类参与者：</a:t>
            </a:r>
            <a:r>
              <a:rPr lang="zh-CN" altLang="en-US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玩家、网络系统、</a:t>
            </a:r>
            <a:r>
              <a:rPr lang="en-US" altLang="zh-CN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AI</a:t>
            </a:r>
            <a:r>
              <a:rPr lang="zh-CN" altLang="en-US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敌人、</a:t>
            </a:r>
            <a:r>
              <a:rPr lang="en-US" altLang="zh-CN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ASC</a:t>
            </a:r>
            <a:r>
              <a:rPr lang="zh-CN" altLang="en-US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和</a:t>
            </a:r>
            <a:r>
              <a:rPr lang="en-US" altLang="zh-CN" sz="2400" b="1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GameMode</a:t>
            </a:r>
            <a:endParaRPr lang="en-US" altLang="zh-CN" sz="2400" b="1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1621571" y="3037166"/>
            <a:ext cx="2219681" cy="613660"/>
            <a:chOff x="0" y="0"/>
            <a:chExt cx="584607" cy="161622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5" name="TextBox 15"/>
          <p:cNvSpPr txBox="1"/>
          <p:nvPr>
            <p:custDataLst>
              <p:tags r:id="rId6"/>
            </p:custDataLst>
          </p:nvPr>
        </p:nvSpPr>
        <p:spPr>
          <a:xfrm>
            <a:off x="1748250" y="3029089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服务对象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7"/>
            </p:custDataLst>
          </p:nvPr>
        </p:nvSpPr>
        <p:spPr>
          <a:xfrm>
            <a:off x="1621571" y="6694860"/>
            <a:ext cx="6941080" cy="146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同样，我们基于此分析出了十三个用例，如右图所示，涵盖了从基础的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“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切换战斗类型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”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，到核心的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“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同步多人战斗状态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”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，再到后台的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“AI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敌人评估战斗态势</a:t>
            </a:r>
            <a:r>
              <a:rPr lang="en-US" altLang="zh-CN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”</a:t>
            </a: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等全方位功能。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7" name="Group 17"/>
          <p:cNvGrpSpPr/>
          <p:nvPr>
            <p:custDataLst>
              <p:tags r:id="rId8"/>
            </p:custDataLst>
          </p:nvPr>
        </p:nvGrpSpPr>
        <p:grpSpPr>
          <a:xfrm rot="0">
            <a:off x="1621571" y="5940861"/>
            <a:ext cx="2219681" cy="613660"/>
            <a:chOff x="0" y="0"/>
            <a:chExt cx="584607" cy="161622"/>
          </a:xfrm>
        </p:grpSpPr>
        <p:sp>
          <p:nvSpPr>
            <p:cNvPr id="18" name="Freeform 18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84607" cy="19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0" name="TextBox 20"/>
          <p:cNvSpPr txBox="1"/>
          <p:nvPr>
            <p:custDataLst>
              <p:tags r:id="rId10"/>
            </p:custDataLst>
          </p:nvPr>
        </p:nvSpPr>
        <p:spPr>
          <a:xfrm>
            <a:off x="1748250" y="5932783"/>
            <a:ext cx="1966323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设计用例</a:t>
            </a:r>
            <a:endParaRPr lang="zh-CN" alt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1930" y="952500"/>
            <a:ext cx="8072120" cy="1424305"/>
            <a:chOff x="1200" y="1020"/>
            <a:chExt cx="12712" cy="2243"/>
          </a:xfrm>
        </p:grpSpPr>
        <p:sp>
          <p:nvSpPr>
            <p:cNvPr id="34" name="TextBox 3"/>
            <p:cNvSpPr txBox="1"/>
            <p:nvPr/>
          </p:nvSpPr>
          <p:spPr>
            <a:xfrm>
              <a:off x="1200" y="102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核心需求分析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6554470"/>
            <a:ext cx="2840355" cy="3609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400" y="3390900"/>
            <a:ext cx="2378710" cy="2007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8"/>
          <p:cNvSpPr/>
          <p:nvPr>
            <p:custDataLst>
              <p:tags r:id="rId1"/>
            </p:custDataLst>
          </p:nvPr>
        </p:nvSpPr>
        <p:spPr>
          <a:xfrm>
            <a:off x="27940" y="-39370"/>
            <a:ext cx="18255615" cy="10349865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609381" y="2781516"/>
            <a:ext cx="6941080" cy="54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用例1：切换战斗类型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• 用例ID：UC-001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• 用例名称：切换战斗类型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• 参与者：玩家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• 前置条件：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 角色处于可战斗状态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 角色未被控制（如眩晕、冰冻等状态）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 角色已装备武器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• 后置条件：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1. 角色的战斗类型切换为目标类型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2. 角色的能力库更新为对应战斗类型的能力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3. 角色的战斗属性根据战斗类型调整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304797" y="1714501"/>
            <a:ext cx="3342642" cy="721995"/>
            <a:chOff x="-248077" y="-504064"/>
            <a:chExt cx="627523" cy="190220"/>
          </a:xfrm>
        </p:grpSpPr>
        <p:sp>
          <p:nvSpPr>
            <p:cNvPr id="13" name="Freeform 13"/>
            <p:cNvSpPr/>
            <p:nvPr>
              <p:custDataLst>
                <p:tags r:id="rId5"/>
              </p:custDataLst>
            </p:nvPr>
          </p:nvSpPr>
          <p:spPr>
            <a:xfrm>
              <a:off x="-205161" y="-483999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950041"/>
            </a:solidFill>
            <a:ln cap="sq">
              <a:noFill/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-248077" y="-504064"/>
              <a:ext cx="545148" cy="19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algn="ctr">
                <a:lnSpc>
                  <a:spcPts val="4370"/>
                </a:lnSpc>
                <a:buClrTx/>
                <a:buSzTx/>
                <a:buFontTx/>
              </a:pPr>
              <a:r>
                <a:rPr lang="zh-CN" altLang="en-US" sz="28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</a:rPr>
                <a:t>用例说明</a:t>
              </a:r>
              <a:r>
                <a:rPr lang="zh-CN" altLang="en-US" sz="28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</a:rPr>
                <a:t>举例</a:t>
              </a:r>
              <a:endParaRPr lang="zh-CN" alt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0505" y="302895"/>
            <a:ext cx="8072120" cy="2186305"/>
            <a:chOff x="-878" y="-180"/>
            <a:chExt cx="12712" cy="3443"/>
          </a:xfrm>
        </p:grpSpPr>
        <p:sp>
          <p:nvSpPr>
            <p:cNvPr id="34" name="TextBox 3"/>
            <p:cNvSpPr txBox="1"/>
            <p:nvPr/>
          </p:nvSpPr>
          <p:spPr>
            <a:xfrm>
              <a:off x="-878" y="-180"/>
              <a:ext cx="12712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zh-CN" altLang="en-US" sz="6850">
                  <a:solidFill>
                    <a:srgbClr val="100F0D"/>
                  </a:solidFill>
                  <a:latin typeface="黑体" panose="02010609060101010101" charset="-122"/>
                  <a:ea typeface="黑体" panose="02010609060101010101" charset="-122"/>
                  <a:cs typeface="思源黑体 1" panose="020B0500000000000000" charset="-122"/>
                  <a:sym typeface="思源黑体 1" panose="020B0500000000000000" charset="-122"/>
                </a:rPr>
                <a:t>核心需求分析</a:t>
              </a:r>
              <a:endParaRPr lang="zh-CN" sz="685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华康黑体W3" panose="020B0309000000000000" charset="-122"/>
                <a:sym typeface="华康黑体W3" panose="020B0309000000000000" charset="-122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5312" cy="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Laurentian Bold" panose="02010600010101010101" charset="-122"/>
                  <a:sym typeface="Laurentian Bold" panose="02010600010101010101" charset="-122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Laurentian Bold" panose="02010600010101010101" charset="-122"/>
                <a:sym typeface="Laurentian Bold" panose="0201060001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09305" y="1703705"/>
            <a:ext cx="7440295" cy="6318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• 基本流程：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1. 玩家输入战斗类型切换指令（按键Z）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2. 系统检查角色是否满足切换条件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3. 系统切换角色的战斗类型（立棍 → 劈棍 → 戳棍 → 立棍...循环切换）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4. 系统更新角色的能力库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5. 系统应用对应战斗类型的GameplayEffect，调整角色属性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6. 系统向玩家反馈切换成功（UI视觉反馈）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7. 用例结束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• 扩展流程： 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若角色处于不可切换状态（如被控制）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1.系统拒绝切换请求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2.系统向玩家反馈切换失败（视觉/音效反馈） 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400">
                <a:solidFill>
                  <a:srgbClr val="100F0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思源黑体 1" panose="020B0500000000000000" charset="-122"/>
              </a:rPr>
              <a:t>3.用例结束</a:t>
            </a:r>
            <a:endParaRPr lang="zh-CN" altLang="en-US" sz="2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思源黑体 1" panose="020B0500000000000000" charset="-122"/>
            </a:endParaRP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277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9030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方正大黑体_GBK" panose="02010600010101010101" charset="-122"/>
              </a:rPr>
              <a:t>系统架构与结构设计</a:t>
            </a:r>
            <a:endParaRPr lang="zh-CN" altLang="en-US" sz="9030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方正大黑体_GBK" panose="02010600010101010101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0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1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2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3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4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5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6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7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8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19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2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20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3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4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5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6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7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8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29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2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3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6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7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8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39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40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1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2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5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6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49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50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3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4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5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6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59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60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1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2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5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6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7.xml><?xml version="1.0" encoding="utf-8"?>
<p:tagLst xmlns:p="http://schemas.openxmlformats.org/presentationml/2006/main">
  <p:tag name="KSO_WM_DIAGRAM_VIRTUALLY_FRAME" val="{&quot;height&quot;:401.23338582677167,&quot;left&quot;:127.6827559055118,&quot;top&quot;:238.51094488188977,&quot;width&quot;:546.5417322834646}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70.xml><?xml version="1.0" encoding="utf-8"?>
<p:tagLst xmlns:p="http://schemas.openxmlformats.org/presentationml/2006/main">
  <p:tag name="commondata" val="eyJoZGlkIjoiNGYwODNlYjhiYmEyY2FmYzRkZGIyNDc5ZTM2Zjk2NWYifQ=="/>
  <p:tag name="resource_record_key" val="{&quot;29&quot;:[50000113]}"/>
</p:tagLst>
</file>

<file path=ppt/tags/tag8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ags/tag9.xml><?xml version="1.0" encoding="utf-8"?>
<p:tagLst xmlns:p="http://schemas.openxmlformats.org/presentationml/2006/main">
  <p:tag name="KSO_WM_DIAGRAM_VIRTUALLY_FRAME" val="{&quot;height&quot;:255.3100787401574,&quot;left&quot;:187.78976377952756,&quot;top&quot;:435.16070866141735,&quot;width&quot;:1071.92913385826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2974</Words>
  <Application>WPS 演示</Application>
  <PresentationFormat>On-screen Show (4:3)</PresentationFormat>
  <Paragraphs>238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黑体</vt:lpstr>
      <vt:lpstr>思源黑体 1</vt:lpstr>
      <vt:lpstr>方正大黑简体</vt:lpstr>
      <vt:lpstr>方正大黑体_GBK</vt:lpstr>
      <vt:lpstr>华康黑体W3</vt:lpstr>
      <vt:lpstr>Laurentian Bold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&lt;!-- Generator: Adobe Illustrator 24.3.0, SVG Export Plug-In --&gt; &lt;svg version="1.1" xmlns="http://www.w3.org/2000/svg" xmlns:xlink="http://www.w3.org/1999/xlink" x="0px" y="0px" width="1850.92px" height="556.38px" viewBox="0 0 1850.92 556.38"</dc:title>
  <dc:creator/>
  <cp:lastModifiedBy>对方正在输入...</cp:lastModifiedBy>
  <cp:revision>17</cp:revision>
  <dcterms:created xsi:type="dcterms:W3CDTF">2024-08-27T20:25:00Z</dcterms:created>
  <dcterms:modified xsi:type="dcterms:W3CDTF">2026-01-09T11:51:04Z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1D34B80D5D054E9DAC85533B6C8FF486_12</vt:lpwstr>
  </property>
  <property fmtid="{D5CDD505-2E9C-101B-9397-08002B2CF9AE}" pid="3" name="KSOProductBuildVer">
    <vt:lpwstr>2052-12.1.0.16729</vt:lpwstr>
  </property>
</Properties>
</file>